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Anton"/>
      <p:regular r:id="rId45"/>
    </p:embeddedFont>
    <p:embeddedFont>
      <p:font typeface="Libre Franklin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Sofia Sans"/>
      <p:regular r:id="rId54"/>
      <p:bold r:id="rId55"/>
      <p:italic r:id="rId56"/>
      <p:boldItalic r:id="rId57"/>
    </p:embeddedFont>
    <p:embeddedFont>
      <p:font typeface="Anaheim"/>
      <p:regular r:id="rId58"/>
    </p:embeddedFont>
    <p:embeddedFont>
      <p:font typeface="Sofia Sans SemiBold"/>
      <p:regular r:id="rId59"/>
      <p:bold r:id="rId60"/>
      <p:italic r:id="rId61"/>
      <p:boldItalic r:id="rId62"/>
    </p:embeddedFont>
    <p:embeddedFont>
      <p:font typeface="PT Sans"/>
      <p:regular r:id="rId63"/>
      <p:bold r:id="rId64"/>
      <p:italic r:id="rId65"/>
      <p:boldItalic r:id="rId66"/>
    </p:embeddedFont>
    <p:embeddedFont>
      <p:font typeface="DM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B54FE1-08A9-497B-9593-270396084409}">
  <a:tblStyle styleId="{6BB54FE1-08A9-497B-9593-2703960844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ibreFranklin-regular.fntdata"/><Relationship Id="rId45" Type="http://schemas.openxmlformats.org/officeDocument/2006/relationships/font" Target="fonts/Anto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ibreFranklin-italic.fntdata"/><Relationship Id="rId47" Type="http://schemas.openxmlformats.org/officeDocument/2006/relationships/font" Target="fonts/LibreFranklin-bold.fntdata"/><Relationship Id="rId49" Type="http://schemas.openxmlformats.org/officeDocument/2006/relationships/font" Target="fonts/LibreFrankl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DMSa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fiaSansSemiBold-boldItalic.fntdata"/><Relationship Id="rId61" Type="http://schemas.openxmlformats.org/officeDocument/2006/relationships/font" Target="fonts/SofiaSansSemiBold-italic.fntdata"/><Relationship Id="rId20" Type="http://schemas.openxmlformats.org/officeDocument/2006/relationships/slide" Target="slides/slide15.xml"/><Relationship Id="rId64" Type="http://schemas.openxmlformats.org/officeDocument/2006/relationships/font" Target="fonts/PTSans-bold.fntdata"/><Relationship Id="rId63" Type="http://schemas.openxmlformats.org/officeDocument/2006/relationships/font" Target="fonts/PTSans-regular.fntdata"/><Relationship Id="rId22" Type="http://schemas.openxmlformats.org/officeDocument/2006/relationships/slide" Target="slides/slide17.xml"/><Relationship Id="rId66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PTSans-italic.fntdata"/><Relationship Id="rId24" Type="http://schemas.openxmlformats.org/officeDocument/2006/relationships/slide" Target="slides/slide19.xml"/><Relationship Id="rId68" Type="http://schemas.openxmlformats.org/officeDocument/2006/relationships/font" Target="fonts/DMSans-bold.fntdata"/><Relationship Id="rId23" Type="http://schemas.openxmlformats.org/officeDocument/2006/relationships/slide" Target="slides/slide18.xml"/><Relationship Id="rId67" Type="http://schemas.openxmlformats.org/officeDocument/2006/relationships/font" Target="fonts/DMSans-regular.fntdata"/><Relationship Id="rId60" Type="http://schemas.openxmlformats.org/officeDocument/2006/relationships/font" Target="fonts/SofiaSans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SofiaSans-bold.fntdata"/><Relationship Id="rId10" Type="http://schemas.openxmlformats.org/officeDocument/2006/relationships/slide" Target="slides/slide5.xml"/><Relationship Id="rId54" Type="http://schemas.openxmlformats.org/officeDocument/2006/relationships/font" Target="fonts/SofiaSans-regular.fntdata"/><Relationship Id="rId13" Type="http://schemas.openxmlformats.org/officeDocument/2006/relationships/slide" Target="slides/slide8.xml"/><Relationship Id="rId57" Type="http://schemas.openxmlformats.org/officeDocument/2006/relationships/font" Target="fonts/SofiaSans-boldItalic.fntdata"/><Relationship Id="rId12" Type="http://schemas.openxmlformats.org/officeDocument/2006/relationships/slide" Target="slides/slide7.xml"/><Relationship Id="rId56" Type="http://schemas.openxmlformats.org/officeDocument/2006/relationships/font" Target="fonts/SofiaSans-italic.fntdata"/><Relationship Id="rId15" Type="http://schemas.openxmlformats.org/officeDocument/2006/relationships/slide" Target="slides/slide10.xml"/><Relationship Id="rId59" Type="http://schemas.openxmlformats.org/officeDocument/2006/relationships/font" Target="fonts/SofiaSans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Anahei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7b6de8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7b6de8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ed12fd74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ed12fd74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ed12fd74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ded12fd74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ed12fd74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ed12fd74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0ee41e6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e0ee41e6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0f847c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0f847c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0f847c6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0f847c6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f1b85c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f1b85c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0f847c6f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e0f847c6f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0f847c6f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0f847c6f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0f847c6f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0f847c6f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0f847c6f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e0f847c6f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0df50db4a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0df50db4a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0df50db4a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0df50db4a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df1c5d74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df1c5d74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26b530d8d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26b530d8d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26b530d8d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26b530d8d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e26b530d8d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e26b530d8d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26b530d8d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e26b530d8d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e26b530d8d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e26b530d8d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26b530d8d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26b530d8d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df1c5d74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df1c5d74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2147893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2147893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2106f57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2106f57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e2147893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e2147893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ed12fd7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ed12fd7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ed12fd7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ed12fd7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ed12fd7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ed12fd7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ed12fd74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ed12fd74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hasCustomPrompt="1"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5892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720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-3639025" y="-1269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30" name="Google Shape;130;p13"/>
          <p:cNvGrpSpPr/>
          <p:nvPr/>
        </p:nvGrpSpPr>
        <p:grpSpPr>
          <a:xfrm>
            <a:off x="162425" y="53900"/>
            <a:ext cx="8613450" cy="4786650"/>
            <a:chOff x="162425" y="53900"/>
            <a:chExt cx="8613450" cy="4786650"/>
          </a:xfrm>
        </p:grpSpPr>
        <p:sp>
          <p:nvSpPr>
            <p:cNvPr id="131" name="Google Shape;131;p13"/>
            <p:cNvSpPr/>
            <p:nvPr/>
          </p:nvSpPr>
          <p:spPr>
            <a:xfrm flipH="1">
              <a:off x="872475" y="539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 flipH="1">
              <a:off x="7762250" y="4689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686050" y="1292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 flipH="1">
              <a:off x="8624375" y="19284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162425" y="345692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37" name="Google Shape;137;p1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4522675" y="-38711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-100" y="0"/>
            <a:ext cx="9146700" cy="5146800"/>
            <a:chOff x="41600" y="-13048"/>
            <a:chExt cx="9146700" cy="5146800"/>
          </a:xfrm>
        </p:grpSpPr>
        <p:cxnSp>
          <p:nvCxnSpPr>
            <p:cNvPr id="143" name="Google Shape;143;p14"/>
            <p:cNvCxnSpPr/>
            <p:nvPr/>
          </p:nvCxnSpPr>
          <p:spPr>
            <a:xfrm>
              <a:off x="272250" y="-13048"/>
              <a:ext cx="0" cy="51468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4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14"/>
          <p:cNvGrpSpPr/>
          <p:nvPr/>
        </p:nvGrpSpPr>
        <p:grpSpPr>
          <a:xfrm>
            <a:off x="423675" y="160575"/>
            <a:ext cx="8587500" cy="4242950"/>
            <a:chOff x="423675" y="160575"/>
            <a:chExt cx="8587500" cy="4242950"/>
          </a:xfrm>
        </p:grpSpPr>
        <p:sp>
          <p:nvSpPr>
            <p:cNvPr id="146" name="Google Shape;146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 rot="10800000">
              <a:off x="8784375" y="30642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 rot="10800000">
              <a:off x="8822025" y="3901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10800000">
              <a:off x="7876950" y="2349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 rot="10800000">
              <a:off x="1957550" y="160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 rot="10800000">
              <a:off x="423675" y="40525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10800000">
              <a:off x="8784375" y="432552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3810475" y="1270625"/>
            <a:ext cx="46203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3810475" y="1810075"/>
            <a:ext cx="4620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57" name="Google Shape;157;p15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158" name="Google Shape;158;p1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713225" y="2571750"/>
            <a:ext cx="2463000" cy="10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" type="subTitle"/>
          </p:nvPr>
        </p:nvSpPr>
        <p:spPr>
          <a:xfrm>
            <a:off x="713225" y="3503243"/>
            <a:ext cx="24630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6"/>
          <p:cNvSpPr/>
          <p:nvPr>
            <p:ph idx="2" type="pic"/>
          </p:nvPr>
        </p:nvSpPr>
        <p:spPr>
          <a:xfrm>
            <a:off x="6896850" y="742950"/>
            <a:ext cx="22671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6"/>
          <p:cNvSpPr/>
          <p:nvPr>
            <p:ph idx="3" type="pic"/>
          </p:nvPr>
        </p:nvSpPr>
        <p:spPr>
          <a:xfrm>
            <a:off x="5093225" y="742950"/>
            <a:ext cx="1607700" cy="3657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6"/>
          <p:cNvSpPr/>
          <p:nvPr>
            <p:ph idx="4" type="pic"/>
          </p:nvPr>
        </p:nvSpPr>
        <p:spPr>
          <a:xfrm>
            <a:off x="713150" y="742950"/>
            <a:ext cx="4184100" cy="1554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7" name="Google Shape;167;p16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68" name="Google Shape;168;p1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6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0" name="Google Shape;170;p16"/>
          <p:cNvSpPr/>
          <p:nvPr/>
        </p:nvSpPr>
        <p:spPr>
          <a:xfrm rot="10800000">
            <a:off x="2843775" y="475680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2" type="subTitle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3" type="subTitle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4" type="subTitle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5" type="subTitle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6" type="subTitle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9" name="Google Shape;179;p17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0" name="Google Shape;180;p1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17"/>
          <p:cNvSpPr/>
          <p:nvPr/>
        </p:nvSpPr>
        <p:spPr>
          <a:xfrm flipH="1" rot="10800000">
            <a:off x="-1760700" y="413105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84" name="Google Shape;184;p17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2" type="subTitle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3" type="subTitle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idx="4" type="subTitle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5" type="subTitle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6" type="subTitle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7" type="subTitle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8" type="subTitle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99" name="Google Shape;199;p18"/>
          <p:cNvGrpSpPr/>
          <p:nvPr/>
        </p:nvGrpSpPr>
        <p:grpSpPr>
          <a:xfrm flipH="1"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203" name="Google Shape;203;p18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 flipH="1" rot="10800000">
            <a:off x="8237200" y="3894525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1" type="subTitle"/>
          </p:nvPr>
        </p:nvSpPr>
        <p:spPr>
          <a:xfrm>
            <a:off x="1035375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2" type="subTitle"/>
          </p:nvPr>
        </p:nvSpPr>
        <p:spPr>
          <a:xfrm>
            <a:off x="3455250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3" type="subTitle"/>
          </p:nvPr>
        </p:nvSpPr>
        <p:spPr>
          <a:xfrm>
            <a:off x="1035375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4" type="subTitle"/>
          </p:nvPr>
        </p:nvSpPr>
        <p:spPr>
          <a:xfrm>
            <a:off x="3455250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5" type="subTitle"/>
          </p:nvPr>
        </p:nvSpPr>
        <p:spPr>
          <a:xfrm>
            <a:off x="5875125" y="1616196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6" type="subTitle"/>
          </p:nvPr>
        </p:nvSpPr>
        <p:spPr>
          <a:xfrm>
            <a:off x="5875125" y="3324323"/>
            <a:ext cx="22335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7" type="subTitle"/>
          </p:nvPr>
        </p:nvSpPr>
        <p:spPr>
          <a:xfrm>
            <a:off x="1035375" y="1312275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8" type="subTitle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9" type="subTitle"/>
          </p:nvPr>
        </p:nvSpPr>
        <p:spPr>
          <a:xfrm>
            <a:off x="5875125" y="1312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3" type="subTitle"/>
          </p:nvPr>
        </p:nvSpPr>
        <p:spPr>
          <a:xfrm>
            <a:off x="1035375" y="3020301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4" type="subTitle"/>
          </p:nvPr>
        </p:nvSpPr>
        <p:spPr>
          <a:xfrm>
            <a:off x="3456450" y="302030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15" type="subTitle"/>
          </p:nvPr>
        </p:nvSpPr>
        <p:spPr>
          <a:xfrm>
            <a:off x="5875125" y="302030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3" name="Google Shape;223;p19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24" name="Google Shape;224;p1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1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" name="Google Shape;226;p19"/>
          <p:cNvSpPr/>
          <p:nvPr/>
        </p:nvSpPr>
        <p:spPr>
          <a:xfrm flipH="1" rot="10800000">
            <a:off x="2478750" y="-38629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7" name="Google Shape;227;p19"/>
          <p:cNvGrpSpPr/>
          <p:nvPr/>
        </p:nvGrpSpPr>
        <p:grpSpPr>
          <a:xfrm>
            <a:off x="194325" y="-388575"/>
            <a:ext cx="8741550" cy="2176725"/>
            <a:chOff x="194325" y="-388575"/>
            <a:chExt cx="8741550" cy="2176725"/>
          </a:xfrm>
        </p:grpSpPr>
        <p:sp>
          <p:nvSpPr>
            <p:cNvPr id="228" name="Google Shape;228;p1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10800000">
              <a:off x="4278600" y="-3885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 rot="10800000">
              <a:off x="194325" y="2675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10800000">
              <a:off x="421125" y="10177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10800000">
              <a:off x="268575" y="17101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hasCustomPrompt="1" type="title"/>
          </p:nvPr>
        </p:nvSpPr>
        <p:spPr>
          <a:xfrm>
            <a:off x="798388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798400" y="2820924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hasCustomPrompt="1" idx="2" type="title"/>
          </p:nvPr>
        </p:nvSpPr>
        <p:spPr>
          <a:xfrm>
            <a:off x="2825700" y="539489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0"/>
          <p:cNvSpPr txBox="1"/>
          <p:nvPr>
            <p:ph idx="3" type="subTitle"/>
          </p:nvPr>
        </p:nvSpPr>
        <p:spPr>
          <a:xfrm>
            <a:off x="2825700" y="1308400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hasCustomPrompt="1" idx="4" type="title"/>
          </p:nvPr>
        </p:nvSpPr>
        <p:spPr>
          <a:xfrm>
            <a:off x="4853013" y="2052000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0"/>
          <p:cNvSpPr txBox="1"/>
          <p:nvPr>
            <p:ph idx="5" type="subTitle"/>
          </p:nvPr>
        </p:nvSpPr>
        <p:spPr>
          <a:xfrm>
            <a:off x="4853025" y="2820924"/>
            <a:ext cx="3492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40" name="Google Shape;240;p20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1" name="Google Shape;241;p20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0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0"/>
          <p:cNvSpPr/>
          <p:nvPr/>
        </p:nvSpPr>
        <p:spPr>
          <a:xfrm rot="10800000">
            <a:off x="424075" y="3346675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23" name="Google Shape;23;p3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7" name="Google Shape;247;p21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8" name="Google Shape;248;p2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0" name="Google Shape;250;p21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251" name="Google Shape;251;p21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5" name="Google Shape;255;p21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1" sz="10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ONE_COLUMN_TEXT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idx="1" type="subTitle"/>
          </p:nvPr>
        </p:nvSpPr>
        <p:spPr>
          <a:xfrm>
            <a:off x="728125" y="3661850"/>
            <a:ext cx="24933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2" type="subTitle"/>
          </p:nvPr>
        </p:nvSpPr>
        <p:spPr>
          <a:xfrm>
            <a:off x="5930675" y="3661850"/>
            <a:ext cx="24933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3" type="subTitle"/>
          </p:nvPr>
        </p:nvSpPr>
        <p:spPr>
          <a:xfrm>
            <a:off x="728125" y="3323341"/>
            <a:ext cx="24933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4" type="subTitle"/>
          </p:nvPr>
        </p:nvSpPr>
        <p:spPr>
          <a:xfrm>
            <a:off x="5930675" y="3323345"/>
            <a:ext cx="24933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5" type="subTitle"/>
          </p:nvPr>
        </p:nvSpPr>
        <p:spPr>
          <a:xfrm>
            <a:off x="728125" y="1926723"/>
            <a:ext cx="24933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6" type="subTitle"/>
          </p:nvPr>
        </p:nvSpPr>
        <p:spPr>
          <a:xfrm>
            <a:off x="5930675" y="1926723"/>
            <a:ext cx="24933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7" type="subTitle"/>
          </p:nvPr>
        </p:nvSpPr>
        <p:spPr>
          <a:xfrm>
            <a:off x="728125" y="1588225"/>
            <a:ext cx="24933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8" type="subTitle"/>
          </p:nvPr>
        </p:nvSpPr>
        <p:spPr>
          <a:xfrm>
            <a:off x="5930675" y="1588225"/>
            <a:ext cx="24933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285" name="Google Shape;285;p2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86" name="Google Shape;286;p2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4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34" name="Google Shape;34;p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38" name="Google Shape;38;p4"/>
            <p:cNvSpPr/>
            <p:nvPr/>
          </p:nvSpPr>
          <p:spPr>
            <a:xfrm flipH="1" rot="10800000">
              <a:off x="8784375" y="479700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flipH="1" rot="10800000">
              <a:off x="-2986800" y="-3347075"/>
              <a:ext cx="4184100" cy="41841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6"/>
          <p:cNvSpPr/>
          <p:nvPr/>
        </p:nvSpPr>
        <p:spPr>
          <a:xfrm flipH="1" rot="10800000">
            <a:off x="-3696100" y="479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60" name="Google Shape;60;p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61" name="Google Shape;61;p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62" name="Google Shape;62;p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4" name="Google Shape;64;p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8" name="Google Shape;68;p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832975" y="820375"/>
            <a:ext cx="3945300" cy="9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832975" y="1779100"/>
            <a:ext cx="3945300" cy="24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72" name="Google Shape;72;p7"/>
          <p:cNvSpPr/>
          <p:nvPr>
            <p:ph idx="2" type="pic"/>
          </p:nvPr>
        </p:nvSpPr>
        <p:spPr>
          <a:xfrm>
            <a:off x="5197850" y="150"/>
            <a:ext cx="3084600" cy="5143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3" name="Google Shape;73;p7"/>
          <p:cNvGrpSpPr/>
          <p:nvPr/>
        </p:nvGrpSpPr>
        <p:grpSpPr>
          <a:xfrm>
            <a:off x="466325" y="297350"/>
            <a:ext cx="8869225" cy="4942950"/>
            <a:chOff x="466325" y="297350"/>
            <a:chExt cx="8869225" cy="4942950"/>
          </a:xfrm>
        </p:grpSpPr>
        <p:sp>
          <p:nvSpPr>
            <p:cNvPr id="74" name="Google Shape;74;p7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8870550" y="4775300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79" name="Google Shape;79;p7"/>
          <p:cNvGrpSpPr/>
          <p:nvPr/>
        </p:nvGrpSpPr>
        <p:grpSpPr>
          <a:xfrm flipH="1"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80" name="Google Shape;80;p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flipH="1" rot="10800000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ctrTitle"/>
          </p:nvPr>
        </p:nvSpPr>
        <p:spPr>
          <a:xfrm>
            <a:off x="3859600" y="659125"/>
            <a:ext cx="4532100" cy="20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Projet de gestion de </a:t>
            </a:r>
            <a:r>
              <a:rPr b="1" lang="en"/>
              <a:t>parking</a:t>
            </a:r>
            <a:endParaRPr b="1"/>
          </a:p>
        </p:txBody>
      </p:sp>
      <p:sp>
        <p:nvSpPr>
          <p:cNvPr id="296" name="Google Shape;296;p25"/>
          <p:cNvSpPr txBox="1"/>
          <p:nvPr>
            <p:ph idx="1" type="subTitle"/>
          </p:nvPr>
        </p:nvSpPr>
        <p:spPr>
          <a:xfrm>
            <a:off x="3859600" y="2918275"/>
            <a:ext cx="4725900" cy="704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Elaboré par  : Iyed Ben Mansour &amp; Khalil Ayachi </a:t>
            </a:r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73" y="247302"/>
            <a:ext cx="2636475" cy="30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715575" y="3473325"/>
            <a:ext cx="2394900" cy="123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rPr>
              <a:t>Encadré par : </a:t>
            </a:r>
            <a:endParaRPr sz="1800">
              <a:solidFill>
                <a:srgbClr val="0F4C8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rPr>
              <a:t>G</a:t>
            </a:r>
            <a:r>
              <a:rPr lang="en"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rPr>
              <a:t>hazzi Ziada (OACA) </a:t>
            </a:r>
            <a:endParaRPr sz="1800">
              <a:solidFill>
                <a:srgbClr val="0F4C8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rPr>
              <a:t>Samiya Amiri (FSB)</a:t>
            </a:r>
            <a:endParaRPr sz="1800">
              <a:solidFill>
                <a:srgbClr val="0F4C8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Méthodologie adoptée</a:t>
            </a:r>
            <a:endParaRPr/>
          </a:p>
        </p:txBody>
      </p:sp>
      <p:sp>
        <p:nvSpPr>
          <p:cNvPr id="405" name="Google Shape;405;p34"/>
          <p:cNvSpPr txBox="1"/>
          <p:nvPr>
            <p:ph idx="4" type="subTitle"/>
          </p:nvPr>
        </p:nvSpPr>
        <p:spPr>
          <a:xfrm>
            <a:off x="842400" y="1544875"/>
            <a:ext cx="9942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Scrum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1041525" y="2198650"/>
            <a:ext cx="416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Visibilité améliorée sur l'avancement.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993725" y="2973775"/>
            <a:ext cx="433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Réduire le temps de développement.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993725" y="37488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lang="en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Accroître la productivité.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Méthodologie adoptée</a:t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3">
            <a:alphaModFix/>
          </a:blip>
          <a:srcRect b="0" l="0" r="21148" t="1661"/>
          <a:stretch/>
        </p:blipFill>
        <p:spPr>
          <a:xfrm>
            <a:off x="1107725" y="1071850"/>
            <a:ext cx="6665976" cy="37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 txBox="1"/>
          <p:nvPr/>
        </p:nvSpPr>
        <p:spPr>
          <a:xfrm>
            <a:off x="1713700" y="4027925"/>
            <a:ext cx="1605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Owner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Ghazzi Z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yaada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6478625" y="3492700"/>
            <a:ext cx="1814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Scrum master </a:t>
            </a:r>
            <a:b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Ghazzi Zyaada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5290650" y="1273425"/>
            <a:ext cx="2754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Developpeur</a:t>
            </a: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b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Iyed Ben Mansour </a:t>
            </a:r>
            <a:b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Khalil Ayachi 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3" name="Google Shape;423;p36"/>
          <p:cNvSpPr txBox="1"/>
          <p:nvPr>
            <p:ph type="title"/>
          </p:nvPr>
        </p:nvSpPr>
        <p:spPr>
          <a:xfrm>
            <a:off x="4220400" y="2218925"/>
            <a:ext cx="45795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Planification et spécification des besoins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24" name="Google Shape;424;p36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25" name="Google Shape;425;p36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426" name="Google Shape;426;p36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75" y="2284950"/>
            <a:ext cx="3333000" cy="2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des acteurs </a:t>
            </a:r>
            <a:endParaRPr/>
          </a:p>
        </p:txBody>
      </p:sp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00" y="1140625"/>
            <a:ext cx="3071919" cy="3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27" y="1693813"/>
            <a:ext cx="2208875" cy="22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 txBox="1"/>
          <p:nvPr/>
        </p:nvSpPr>
        <p:spPr>
          <a:xfrm>
            <a:off x="1653050" y="3838525"/>
            <a:ext cx="20496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Administrateur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b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et 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Agent 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6353025" y="4037975"/>
            <a:ext cx="1919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Client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9718325" y="3963625"/>
            <a:ext cx="2337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Besoins </a:t>
            </a:r>
            <a:r>
              <a:rPr lang="en"/>
              <a:t>fonctionnels</a:t>
            </a:r>
            <a:endParaRPr/>
          </a:p>
        </p:txBody>
      </p:sp>
      <p:graphicFrame>
        <p:nvGraphicFramePr>
          <p:cNvPr id="444" name="Google Shape;444;p38"/>
          <p:cNvGraphicFramePr/>
          <p:nvPr/>
        </p:nvGraphicFramePr>
        <p:xfrm>
          <a:off x="952500" y="158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{6BB54FE1-08A9-497B-9593-270396084409}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WEB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MOBILE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Authentication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Consultation des clients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Consultation d’accueil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Gérer</a:t>
                      </a:r>
                      <a:r>
                        <a:rPr b="1" lang="en"/>
                        <a:t> les </a:t>
                      </a:r>
                      <a:r>
                        <a:rPr b="1" lang="en"/>
                        <a:t>réservations</a:t>
                      </a:r>
                      <a:r>
                        <a:rPr b="1" lang="en"/>
                        <a:t>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Consultation de profil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Étudier</a:t>
                      </a:r>
                      <a:r>
                        <a:rPr b="1" lang="en"/>
                        <a:t> l</a:t>
                      </a:r>
                      <a:r>
                        <a:rPr b="1" lang="en"/>
                        <a:t>es réclamations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Effectuer une réservation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Consultation des dashboard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Effectuer </a:t>
                      </a:r>
                      <a:r>
                        <a:rPr b="1" lang="en"/>
                        <a:t>une réclamation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Besoins non fonctionnels</a:t>
            </a:r>
            <a:endParaRPr/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25" y="945353"/>
            <a:ext cx="1598075" cy="119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900" y="2307725"/>
            <a:ext cx="1540600" cy="11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750" y="1769475"/>
            <a:ext cx="2036701" cy="1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100" y="3133934"/>
            <a:ext cx="1598075" cy="119651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3994700" y="378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Maintenance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4729500" y="3105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Performance et fiabilité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5885300" y="2424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Ergonomie des IHM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6812350" y="1446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Sécurité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-871075" y="197050"/>
            <a:ext cx="10300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cas d’utilisation global</a:t>
            </a:r>
            <a:endParaRPr/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75" y="920950"/>
            <a:ext cx="7754124" cy="3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 des sprints</a:t>
            </a:r>
            <a:endParaRPr/>
          </a:p>
        </p:txBody>
      </p:sp>
      <p:graphicFrame>
        <p:nvGraphicFramePr>
          <p:cNvPr id="469" name="Google Shape;469;p41"/>
          <p:cNvGraphicFramePr/>
          <p:nvPr/>
        </p:nvGraphicFramePr>
        <p:xfrm>
          <a:off x="91375" y="119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{6BB54FE1-08A9-497B-9593-270396084409}</a:tableStyleId>
              </a:tblPr>
              <a:tblGrid>
                <a:gridCol w="2837800"/>
              </a:tblGrid>
              <a:tr h="50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Sprint 1 : </a:t>
                      </a:r>
                      <a:r>
                        <a:rPr b="1" lang="en"/>
                        <a:t>utilisateur</a:t>
                      </a:r>
                      <a:r>
                        <a:rPr b="1" lang="en"/>
                        <a:t>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99545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Authentication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Recherche espace vide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Effectuer</a:t>
                      </a:r>
                      <a:r>
                        <a:rPr lang="en" sz="1500"/>
                        <a:t> une réservation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Effectuer une réclamation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la page de profil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0" name="Google Shape;470;p41"/>
          <p:cNvGraphicFramePr/>
          <p:nvPr/>
        </p:nvGraphicFramePr>
        <p:xfrm>
          <a:off x="3064263" y="119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{6BB54FE1-08A9-497B-9593-270396084409}</a:tableStyleId>
              </a:tblPr>
              <a:tblGrid>
                <a:gridCol w="2837800"/>
              </a:tblGrid>
              <a:tr h="49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Sprint 2 : agent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00730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les réservations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les utilisateurs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les réclamations </a:t>
                      </a:r>
                      <a:endParaRPr sz="15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dashboard 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l’archive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1" name="Google Shape;471;p41"/>
          <p:cNvGraphicFramePr/>
          <p:nvPr/>
        </p:nvGraphicFramePr>
        <p:xfrm>
          <a:off x="5964375" y="119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{6BB54FE1-08A9-497B-9593-270396084409}</a:tableStyleId>
              </a:tblPr>
              <a:tblGrid>
                <a:gridCol w="2837800"/>
              </a:tblGrid>
              <a:tr h="50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Sprint 3 : </a:t>
                      </a:r>
                      <a:r>
                        <a:rPr b="1" lang="en"/>
                        <a:t>administrateur</a:t>
                      </a:r>
                      <a:r>
                        <a:rPr b="1" lang="en"/>
                        <a:t>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999450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les agents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Ajouter des agents et utilisateurs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Modifier les prix</a:t>
                      </a:r>
                      <a:endParaRPr sz="15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Modifier les capacités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❖"/>
                      </a:pPr>
                      <a:r>
                        <a:rPr lang="en" sz="1500"/>
                        <a:t>Consulter l’archive 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7" name="Google Shape;477;p42"/>
          <p:cNvSpPr txBox="1"/>
          <p:nvPr>
            <p:ph type="title"/>
          </p:nvPr>
        </p:nvSpPr>
        <p:spPr>
          <a:xfrm>
            <a:off x="4220400" y="2218925"/>
            <a:ext cx="45795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Analyse </a:t>
            </a: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et conception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478" name="Google Shape;478;p42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79" name="Google Shape;479;p42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480" name="Google Shape;480;p42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25" y="1763787"/>
            <a:ext cx="3161906" cy="28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title"/>
          </p:nvPr>
        </p:nvSpPr>
        <p:spPr>
          <a:xfrm>
            <a:off x="-871075" y="197050"/>
            <a:ext cx="10300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</a:t>
            </a:r>
            <a:r>
              <a:rPr lang="en"/>
              <a:t>classe analyse</a:t>
            </a:r>
            <a:r>
              <a:rPr lang="en"/>
              <a:t> pour </a:t>
            </a:r>
            <a:r>
              <a:rPr lang="en"/>
              <a:t>l'utilisateur</a:t>
            </a:r>
            <a:r>
              <a:rPr lang="en"/>
              <a:t> </a:t>
            </a:r>
            <a:endParaRPr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25" y="984875"/>
            <a:ext cx="72990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la présentation </a:t>
            </a:r>
            <a:endParaRPr/>
          </a:p>
        </p:txBody>
      </p:sp>
      <p:sp>
        <p:nvSpPr>
          <p:cNvPr id="304" name="Google Shape;304;p26"/>
          <p:cNvSpPr txBox="1"/>
          <p:nvPr>
            <p:ph idx="2" type="title"/>
          </p:nvPr>
        </p:nvSpPr>
        <p:spPr>
          <a:xfrm>
            <a:off x="1618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5" name="Google Shape;305;p26"/>
          <p:cNvSpPr txBox="1"/>
          <p:nvPr>
            <p:ph idx="3" type="title"/>
          </p:nvPr>
        </p:nvSpPr>
        <p:spPr>
          <a:xfrm>
            <a:off x="1618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6" name="Google Shape;306;p26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7" name="Google Shape;307;p26"/>
          <p:cNvSpPr txBox="1"/>
          <p:nvPr>
            <p:ph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8" name="Google Shape;308;p26"/>
          <p:cNvSpPr txBox="1"/>
          <p:nvPr>
            <p:ph idx="6" type="title"/>
          </p:nvPr>
        </p:nvSpPr>
        <p:spPr>
          <a:xfrm>
            <a:off x="6790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9" name="Google Shape;309;p26"/>
          <p:cNvSpPr txBox="1"/>
          <p:nvPr>
            <p:ph idx="7" type="title"/>
          </p:nvPr>
        </p:nvSpPr>
        <p:spPr>
          <a:xfrm>
            <a:off x="6790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0" name="Google Shape;310;p26"/>
          <p:cNvSpPr txBox="1"/>
          <p:nvPr>
            <p:ph idx="1" type="subTitle"/>
          </p:nvPr>
        </p:nvSpPr>
        <p:spPr>
          <a:xfrm>
            <a:off x="720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Cadre </a:t>
            </a:r>
            <a:r>
              <a:rPr lang="en"/>
              <a:t>du projet</a:t>
            </a:r>
            <a:endParaRPr/>
          </a:p>
        </p:txBody>
      </p:sp>
      <p:sp>
        <p:nvSpPr>
          <p:cNvPr id="311" name="Google Shape;311;p26"/>
          <p:cNvSpPr txBox="1"/>
          <p:nvPr>
            <p:ph idx="8" type="subTitle"/>
          </p:nvPr>
        </p:nvSpPr>
        <p:spPr>
          <a:xfrm>
            <a:off x="3306000" y="19590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 et solution</a:t>
            </a:r>
            <a:endParaRPr/>
          </a:p>
        </p:txBody>
      </p:sp>
      <p:sp>
        <p:nvSpPr>
          <p:cNvPr id="312" name="Google Shape;312;p26"/>
          <p:cNvSpPr txBox="1"/>
          <p:nvPr>
            <p:ph idx="9" type="subTitle"/>
          </p:nvPr>
        </p:nvSpPr>
        <p:spPr>
          <a:xfrm>
            <a:off x="5892000" y="1959025"/>
            <a:ext cx="2808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 et spécification des besoins</a:t>
            </a:r>
            <a:endParaRPr/>
          </a:p>
        </p:txBody>
      </p:sp>
      <p:sp>
        <p:nvSpPr>
          <p:cNvPr id="313" name="Google Shape;313;p26"/>
          <p:cNvSpPr txBox="1"/>
          <p:nvPr>
            <p:ph idx="13" type="subTitle"/>
          </p:nvPr>
        </p:nvSpPr>
        <p:spPr>
          <a:xfrm>
            <a:off x="720000" y="3391159"/>
            <a:ext cx="25320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 txBox="1"/>
          <p:nvPr>
            <p:ph idx="14" type="subTitle"/>
          </p:nvPr>
        </p:nvSpPr>
        <p:spPr>
          <a:xfrm>
            <a:off x="3306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Réalisation</a:t>
            </a:r>
            <a:endParaRPr/>
          </a:p>
        </p:txBody>
      </p:sp>
      <p:sp>
        <p:nvSpPr>
          <p:cNvPr id="315" name="Google Shape;315;p26"/>
          <p:cNvSpPr txBox="1"/>
          <p:nvPr>
            <p:ph idx="15" type="subTitle"/>
          </p:nvPr>
        </p:nvSpPr>
        <p:spPr>
          <a:xfrm>
            <a:off x="5892000" y="3391139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type="title"/>
          </p:nvPr>
        </p:nvSpPr>
        <p:spPr>
          <a:xfrm>
            <a:off x="-871075" y="197050"/>
            <a:ext cx="10300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</a:t>
            </a:r>
            <a:r>
              <a:rPr lang="en"/>
              <a:t>classe analyse</a:t>
            </a:r>
            <a:r>
              <a:rPr lang="en"/>
              <a:t> pour l’agent</a:t>
            </a:r>
            <a:endParaRPr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00" y="920950"/>
            <a:ext cx="71800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type="title"/>
          </p:nvPr>
        </p:nvSpPr>
        <p:spPr>
          <a:xfrm>
            <a:off x="-871075" y="197050"/>
            <a:ext cx="103002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 analyse pour l’administrateur </a:t>
            </a:r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75" y="1035625"/>
            <a:ext cx="7105775" cy="36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hoix de technologies 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0" y="1112625"/>
            <a:ext cx="38018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400" y="1170125"/>
            <a:ext cx="4459199" cy="3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de technologie MERN</a:t>
            </a:r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720000" y="1644900"/>
            <a:ext cx="7431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 terme MERN fait référence à une pile technologique pour le développement d'applications web, composé de quatre technologies principales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 :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 de données NoSQL.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 :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 pour Node.js, gère les requêtes et réponses HTTP.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 :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Bibliothèque pour créer des interfaces utilisateur réactives.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 :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Environnement d'exécution JavaScript côté serveur.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Ces technologies utilisent toutes JavaScript, facilitant le développement full-stack.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de technologie FLUTTER</a:t>
            </a:r>
            <a:endParaRPr/>
          </a:p>
        </p:txBody>
      </p:sp>
      <p:sp>
        <p:nvSpPr>
          <p:cNvPr id="519" name="Google Shape;519;p48"/>
          <p:cNvSpPr txBox="1"/>
          <p:nvPr/>
        </p:nvSpPr>
        <p:spPr>
          <a:xfrm>
            <a:off x="615575" y="1122725"/>
            <a:ext cx="74316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Flutter est un framework open-source développé par Google pour créer des applications mobiles, web et de bureau à partir d'une seule base de code.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Dart :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Langage de programmation utilisé par Flutter, développé par Google.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Widgets :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Utilise des widgets pour construire l'interface utilisateur, permettant une personnalisation facile et une haute performance.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Cross-platform :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Permet de créer des applications pour iOS, Android, web, et bureau avec un seul code.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Hot Reload :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Fonctionnalité qui permet de voir instantanément les changements de code sans redémarrer l'application.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9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5" name="Google Shape;525;p49"/>
          <p:cNvSpPr txBox="1"/>
          <p:nvPr>
            <p:ph type="title"/>
          </p:nvPr>
        </p:nvSpPr>
        <p:spPr>
          <a:xfrm>
            <a:off x="4212325" y="2286300"/>
            <a:ext cx="45795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Réalisation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26" name="Google Shape;526;p49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27" name="Google Shape;527;p49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528" name="Google Shape;528;p49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530" name="Google Shape;5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75" y="2139800"/>
            <a:ext cx="4002500" cy="28497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11340000" dist="57150">
              <a:srgbClr val="000000">
                <a:alpha val="49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booking </a:t>
            </a:r>
            <a:endParaRPr/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25" y="1170125"/>
            <a:ext cx="4429951" cy="32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375" y="1170125"/>
            <a:ext cx="2358475" cy="326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booking </a:t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88375"/>
            <a:ext cx="4740625" cy="32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350" y="1288375"/>
            <a:ext cx="2430700" cy="3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booking </a:t>
            </a: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1259300"/>
            <a:ext cx="4948173" cy="30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650" y="1259300"/>
            <a:ext cx="2392900" cy="30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booking </a:t>
            </a:r>
            <a:endParaRPr/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75" y="1017725"/>
            <a:ext cx="4608325" cy="380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p27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Cadre du projet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22" name="Google Shape;322;p27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7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25" name="Google Shape;325;p27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contact us</a:t>
            </a:r>
            <a:endParaRPr/>
          </a:p>
        </p:txBody>
      </p:sp>
      <p:pic>
        <p:nvPicPr>
          <p:cNvPr id="563" name="Google Shape;5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50" y="1130950"/>
            <a:ext cx="4935375" cy="33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925" y="1130950"/>
            <a:ext cx="2578075" cy="3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agent </a:t>
            </a:r>
            <a:r>
              <a:rPr lang="en"/>
              <a:t>dashboard</a:t>
            </a:r>
            <a:r>
              <a:rPr lang="en"/>
              <a:t> </a:t>
            </a:r>
            <a:endParaRPr/>
          </a:p>
        </p:txBody>
      </p:sp>
      <p:pic>
        <p:nvPicPr>
          <p:cNvPr id="570" name="Google Shape;5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00" y="1017725"/>
            <a:ext cx="625842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6" name="Google Shape;576;p56"/>
          <p:cNvSpPr txBox="1"/>
          <p:nvPr>
            <p:ph type="title"/>
          </p:nvPr>
        </p:nvSpPr>
        <p:spPr>
          <a:xfrm>
            <a:off x="4212325" y="2286300"/>
            <a:ext cx="4579500" cy="25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Conclusion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&amp; 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perspectives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577" name="Google Shape;577;p56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578" name="Google Shape;578;p56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579" name="Google Shape;579;p56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581" name="Google Shape;5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25" y="1391574"/>
            <a:ext cx="3369600" cy="35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 txBox="1"/>
          <p:nvPr>
            <p:ph idx="5" type="subTitle"/>
          </p:nvPr>
        </p:nvSpPr>
        <p:spPr>
          <a:xfrm>
            <a:off x="441375" y="1700200"/>
            <a:ext cx="3291900" cy="20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1 - 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Nous avons réussi à développer une plateforme intégrée utilisant MERN stack pour le site web et Flutter/Dart pour l'application mobile, offrant ainsi une expérience utilisateur cohérente et intuitive.</a:t>
            </a:r>
            <a:endParaRPr/>
          </a:p>
        </p:txBody>
      </p:sp>
      <p:sp>
        <p:nvSpPr>
          <p:cNvPr id="587" name="Google Shape;587;p57"/>
          <p:cNvSpPr txBox="1"/>
          <p:nvPr>
            <p:ph idx="6" type="subTitle"/>
          </p:nvPr>
        </p:nvSpPr>
        <p:spPr>
          <a:xfrm>
            <a:off x="5645600" y="1726300"/>
            <a:ext cx="31851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2 -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L'objectif principal de faciliter la réservation en ligne des places de parking dans les aéroports a été pleinement réalisé, avec une interface conviviale et des fonctionnalités robustes qui répondent aux besoins des utilisateurs.</a:t>
            </a:r>
            <a:endParaRPr/>
          </a:p>
        </p:txBody>
      </p:sp>
      <p:sp>
        <p:nvSpPr>
          <p:cNvPr id="588" name="Google Shape;588;p57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Objectifs atteints 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9" name="Google Shape;589;p57"/>
          <p:cNvPicPr preferRelativeResize="0"/>
          <p:nvPr/>
        </p:nvPicPr>
        <p:blipFill rotWithShape="1">
          <a:blip r:embed="rId3">
            <a:alphaModFix/>
          </a:blip>
          <a:srcRect b="15048" l="7656" r="58132" t="29705"/>
          <a:stretch/>
        </p:blipFill>
        <p:spPr>
          <a:xfrm>
            <a:off x="3733275" y="1543550"/>
            <a:ext cx="1759625" cy="28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Perspectives:</a:t>
            </a:r>
            <a:endParaRPr/>
          </a:p>
        </p:txBody>
      </p:sp>
      <p:sp>
        <p:nvSpPr>
          <p:cNvPr id="595" name="Google Shape;595;p58"/>
          <p:cNvSpPr txBox="1"/>
          <p:nvPr/>
        </p:nvSpPr>
        <p:spPr>
          <a:xfrm>
            <a:off x="387450" y="1648125"/>
            <a:ext cx="298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1 -</a:t>
            </a:r>
            <a:r>
              <a:rPr lang="en">
                <a:solidFill>
                  <a:schemeClr val="dk1"/>
                </a:solidFill>
              </a:rPr>
              <a:t> Envisager l'intégration de systèmes de paiement sécurisé et varié pour faciliter les transactions des utilisateurs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6" name="Google Shape;596;p58"/>
          <p:cNvSpPr txBox="1"/>
          <p:nvPr/>
        </p:nvSpPr>
        <p:spPr>
          <a:xfrm>
            <a:off x="5852000" y="1543550"/>
            <a:ext cx="3107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2 - </a:t>
            </a:r>
            <a:r>
              <a:rPr lang="en">
                <a:solidFill>
                  <a:schemeClr val="dk1"/>
                </a:solidFill>
              </a:rPr>
              <a:t> Nous prévoyons également d'intégrer des technologies avancées telle que l'IA </a:t>
            </a:r>
            <a:r>
              <a:rPr lang="en">
                <a:solidFill>
                  <a:schemeClr val="dk1"/>
                </a:solidFill>
              </a:rPr>
              <a:t>notamment un Chatbot</a:t>
            </a:r>
            <a:r>
              <a:rPr lang="en">
                <a:solidFill>
                  <a:schemeClr val="dk1"/>
                </a:solidFill>
              </a:rPr>
              <a:t> pour améliorer la précision de nos recommandations de parking et optimiser l'utilisation des espaces disponibles.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7" name="Google Shape;597;p58"/>
          <p:cNvPicPr preferRelativeResize="0"/>
          <p:nvPr/>
        </p:nvPicPr>
        <p:blipFill rotWithShape="1">
          <a:blip r:embed="rId3">
            <a:alphaModFix/>
          </a:blip>
          <a:srcRect b="15557" l="57406" r="8381" t="29197"/>
          <a:stretch/>
        </p:blipFill>
        <p:spPr>
          <a:xfrm>
            <a:off x="3733275" y="1543550"/>
            <a:ext cx="1759625" cy="28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9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3" name="Google Shape;603;p59"/>
          <p:cNvSpPr txBox="1"/>
          <p:nvPr>
            <p:ph idx="2" type="title"/>
          </p:nvPr>
        </p:nvSpPr>
        <p:spPr>
          <a:xfrm>
            <a:off x="4212325" y="1167750"/>
            <a:ext cx="4569000" cy="28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 </a:t>
            </a:r>
            <a:endParaRPr/>
          </a:p>
        </p:txBody>
      </p:sp>
      <p:grpSp>
        <p:nvGrpSpPr>
          <p:cNvPr id="604" name="Google Shape;604;p59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605" name="Google Shape;605;p59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607" name="Google Shape;6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125"/>
            <a:ext cx="4505425" cy="45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idx="4" type="subTitle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Entreprise</a:t>
            </a:r>
            <a:endParaRPr/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333" name="Google Shape;333;p28"/>
          <p:cNvSpPr txBox="1"/>
          <p:nvPr>
            <p:ph idx="1" type="subTitle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L'Office de l'Aviation Civile et des Aéroports (OACA), relevant du Ministère du Transport, assure la gestion de la navigation aérienne et le développement des infrastructures aéroportuaires en Tunisie.</a:t>
            </a:r>
            <a:endParaRPr/>
          </a:p>
        </p:txBody>
      </p:sp>
      <p:sp>
        <p:nvSpPr>
          <p:cNvPr id="334" name="Google Shape;334;p28"/>
          <p:cNvSpPr txBox="1"/>
          <p:nvPr>
            <p:ph idx="2" type="subTitle"/>
          </p:nvPr>
        </p:nvSpPr>
        <p:spPr>
          <a:xfrm>
            <a:off x="1342075" y="1592325"/>
            <a:ext cx="30126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proposons une plateforme en ligne pour simplifier les réservations de parking et offrir aux administrateurs un outil efficace pour gérer les espaces et les revenus.</a:t>
            </a:r>
            <a:endParaRPr/>
          </a:p>
        </p:txBody>
      </p:sp>
      <p:sp>
        <p:nvSpPr>
          <p:cNvPr id="335" name="Google Shape;335;p28"/>
          <p:cNvSpPr txBox="1"/>
          <p:nvPr>
            <p:ph idx="3" type="subTitle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Idée</a:t>
            </a:r>
            <a:endParaRPr/>
          </a:p>
        </p:txBody>
      </p:sp>
      <p:sp>
        <p:nvSpPr>
          <p:cNvPr id="336" name="Google Shape;336;p28"/>
          <p:cNvSpPr/>
          <p:nvPr/>
        </p:nvSpPr>
        <p:spPr>
          <a:xfrm flipH="1" rot="10800000">
            <a:off x="5620375" y="31867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7" name="Google Shape;337;p28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8" name="Google Shape;338;p28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20" y="1306800"/>
            <a:ext cx="1872803" cy="32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fia Sans"/>
                <a:ea typeface="Sofia Sans"/>
                <a:cs typeface="Sofia Sans"/>
                <a:sym typeface="Sofia Sans"/>
              </a:rPr>
              <a:t>Problème et solution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46" name="Google Shape;346;p29"/>
          <p:cNvSpPr txBox="1"/>
          <p:nvPr>
            <p:ph idx="2" type="title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47" name="Google Shape;347;p29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48" name="Google Shape;348;p29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2151313"/>
            <a:ext cx="3267150" cy="27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r>
              <a:rPr lang="en"/>
              <a:t> cette </a:t>
            </a:r>
            <a:r>
              <a:rPr lang="en"/>
              <a:t>idée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 txBox="1"/>
          <p:nvPr>
            <p:ph idx="4" type="subTitle"/>
          </p:nvPr>
        </p:nvSpPr>
        <p:spPr>
          <a:xfrm>
            <a:off x="1103850" y="1474225"/>
            <a:ext cx="14154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Efficacité Limitée</a:t>
            </a:r>
            <a:endParaRPr/>
          </a:p>
        </p:txBody>
      </p:sp>
      <p:sp>
        <p:nvSpPr>
          <p:cNvPr id="357" name="Google Shape;357;p30"/>
          <p:cNvSpPr txBox="1"/>
          <p:nvPr>
            <p:ph idx="5" type="subTitle"/>
          </p:nvPr>
        </p:nvSpPr>
        <p:spPr>
          <a:xfrm>
            <a:off x="3580338" y="1455175"/>
            <a:ext cx="17730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Satisfaction des Utilisateurs</a:t>
            </a:r>
            <a:endParaRPr/>
          </a:p>
        </p:txBody>
      </p:sp>
      <p:sp>
        <p:nvSpPr>
          <p:cNvPr id="358" name="Google Shape;358;p30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 systèmes de gestion de parking actuels sont souvent manuels ou semi-automatisés, entraînant des erreurs humaines et une inefficacité dans la gestion des espaces.</a:t>
            </a:r>
            <a:endParaRPr sz="1100"/>
          </a:p>
        </p:txBody>
      </p:sp>
      <p:sp>
        <p:nvSpPr>
          <p:cNvPr id="359" name="Google Shape;359;p30"/>
          <p:cNvSpPr txBox="1"/>
          <p:nvPr>
            <p:ph idx="2" type="subTitle"/>
          </p:nvPr>
        </p:nvSpPr>
        <p:spPr>
          <a:xfrm>
            <a:off x="3484350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 utilisateurs ont souvent du mal à trouver des places de stationnement disponibles, ce qui peut entraîner frustration et perte de temps.</a:t>
            </a:r>
            <a:endParaRPr sz="1100"/>
          </a:p>
        </p:txBody>
      </p:sp>
      <p:sp>
        <p:nvSpPr>
          <p:cNvPr id="360" name="Google Shape;360;p30"/>
          <p:cNvSpPr txBox="1"/>
          <p:nvPr>
            <p:ph idx="3" type="subTitle"/>
          </p:nvPr>
        </p:nvSpPr>
        <p:spPr>
          <a:xfrm>
            <a:off x="61983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 systèmes traditionnels peuvent manquer de fonctionnalités avancées pour surveiller et sécuriser les installations de parking, ce qui peut entraîner des problèmes de sécurité.</a:t>
            </a:r>
            <a:endParaRPr sz="1100"/>
          </a:p>
        </p:txBody>
      </p:sp>
      <p:sp>
        <p:nvSpPr>
          <p:cNvPr id="361" name="Google Shape;361;p30"/>
          <p:cNvSpPr txBox="1"/>
          <p:nvPr>
            <p:ph idx="6" type="subTitle"/>
          </p:nvPr>
        </p:nvSpPr>
        <p:spPr>
          <a:xfrm>
            <a:off x="6358725" y="1381525"/>
            <a:ext cx="15489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Sécurité et Surveillance</a:t>
            </a:r>
            <a:endParaRPr/>
          </a:p>
        </p:txBody>
      </p:sp>
      <p:cxnSp>
        <p:nvCxnSpPr>
          <p:cNvPr id="362" name="Google Shape;362;p30"/>
          <p:cNvCxnSpPr/>
          <p:nvPr/>
        </p:nvCxnSpPr>
        <p:spPr>
          <a:xfrm>
            <a:off x="3252050" y="1455175"/>
            <a:ext cx="8400" cy="2390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0"/>
          <p:cNvCxnSpPr/>
          <p:nvPr/>
        </p:nvCxnSpPr>
        <p:spPr>
          <a:xfrm>
            <a:off x="5842338" y="1381525"/>
            <a:ext cx="4800" cy="24636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 de l’Existant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 txBox="1"/>
          <p:nvPr>
            <p:ph idx="4" type="subTitle"/>
          </p:nvPr>
        </p:nvSpPr>
        <p:spPr>
          <a:xfrm>
            <a:off x="976225" y="1378125"/>
            <a:ext cx="1615800" cy="6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Obsolètes</a:t>
            </a:r>
            <a:endParaRPr/>
          </a:p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3521650" y="1378125"/>
            <a:ext cx="1579800" cy="6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Intégration Limitée</a:t>
            </a:r>
            <a:endParaRPr/>
          </a:p>
        </p:txBody>
      </p:sp>
      <p:sp>
        <p:nvSpPr>
          <p:cNvPr id="371" name="Google Shape;371;p31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Beaucoup de systèmes existants utilisent des technologies dépassées qui ne peuvent pas répondre aux besoins modernes des utilisateurs et des gestionnaires.</a:t>
            </a:r>
            <a:endParaRPr sz="1100"/>
          </a:p>
        </p:txBody>
      </p:sp>
      <p:sp>
        <p:nvSpPr>
          <p:cNvPr id="372" name="Google Shape;372;p31"/>
          <p:cNvSpPr txBox="1"/>
          <p:nvPr>
            <p:ph idx="2" type="subTitle"/>
          </p:nvPr>
        </p:nvSpPr>
        <p:spPr>
          <a:xfrm>
            <a:off x="3484350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 solutions actuelles manquent souvent d'intégration avec d'autres systèmes, limitant leur efficacité et la fourniture de données en temps réel.</a:t>
            </a:r>
            <a:endParaRPr sz="1100"/>
          </a:p>
        </p:txBody>
      </p:sp>
      <p:sp>
        <p:nvSpPr>
          <p:cNvPr id="373" name="Google Shape;373;p31"/>
          <p:cNvSpPr txBox="1"/>
          <p:nvPr>
            <p:ph idx="3" type="subTitle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 systèmes de gestion de parking de haute technologie peuvent être coûteux à installer et à maintenir, ce qui peut représenter un obstacle pour de nombreuses entreprises.</a:t>
            </a:r>
            <a:endParaRPr sz="1100"/>
          </a:p>
        </p:txBody>
      </p:sp>
      <p:sp>
        <p:nvSpPr>
          <p:cNvPr id="374" name="Google Shape;374;p31"/>
          <p:cNvSpPr txBox="1"/>
          <p:nvPr>
            <p:ph idx="6" type="subTitle"/>
          </p:nvPr>
        </p:nvSpPr>
        <p:spPr>
          <a:xfrm>
            <a:off x="6279650" y="1352725"/>
            <a:ext cx="1446300" cy="6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Coûts Élevés</a:t>
            </a:r>
            <a:endParaRPr/>
          </a:p>
        </p:txBody>
      </p:sp>
      <p:cxnSp>
        <p:nvCxnSpPr>
          <p:cNvPr id="375" name="Google Shape;375;p31"/>
          <p:cNvCxnSpPr/>
          <p:nvPr/>
        </p:nvCxnSpPr>
        <p:spPr>
          <a:xfrm>
            <a:off x="3252050" y="1455175"/>
            <a:ext cx="8400" cy="2390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1"/>
          <p:cNvCxnSpPr/>
          <p:nvPr/>
        </p:nvCxnSpPr>
        <p:spPr>
          <a:xfrm>
            <a:off x="5841163" y="1452900"/>
            <a:ext cx="6000" cy="2377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endParaRPr/>
          </a:p>
        </p:txBody>
      </p:sp>
      <p:sp>
        <p:nvSpPr>
          <p:cNvPr id="382" name="Google Shape;382;p32"/>
          <p:cNvSpPr txBox="1"/>
          <p:nvPr>
            <p:ph idx="4" type="subTitle"/>
          </p:nvPr>
        </p:nvSpPr>
        <p:spPr>
          <a:xfrm>
            <a:off x="1024025" y="1426500"/>
            <a:ext cx="1787700" cy="6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Automatisation Avancée</a:t>
            </a:r>
            <a:endParaRPr/>
          </a:p>
        </p:txBody>
      </p:sp>
      <p:sp>
        <p:nvSpPr>
          <p:cNvPr id="383" name="Google Shape;383;p32"/>
          <p:cNvSpPr txBox="1"/>
          <p:nvPr>
            <p:ph idx="5" type="subTitle"/>
          </p:nvPr>
        </p:nvSpPr>
        <p:spPr>
          <a:xfrm>
            <a:off x="3395000" y="1664100"/>
            <a:ext cx="25527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 Données et Tableaux de Bord</a:t>
            </a:r>
            <a:endParaRPr/>
          </a:p>
        </p:txBody>
      </p:sp>
      <p:sp>
        <p:nvSpPr>
          <p:cNvPr id="384" name="Google Shape;384;p32"/>
          <p:cNvSpPr txBox="1"/>
          <p:nvPr>
            <p:ph idx="2" type="subTitle"/>
          </p:nvPr>
        </p:nvSpPr>
        <p:spPr>
          <a:xfrm>
            <a:off x="3484350" y="2043330"/>
            <a:ext cx="2175300" cy="31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Notre système analyse en temps réel les données clés telles que la fréquentation, les tendances de stationnement et les prévisions de demande, aidant ainsi les gestionnaires à optimiser les opérations.</a:t>
            </a:r>
            <a:endParaRPr sz="1100"/>
          </a:p>
        </p:txBody>
      </p:sp>
      <p:sp>
        <p:nvSpPr>
          <p:cNvPr id="385" name="Google Shape;385;p32"/>
          <p:cNvSpPr txBox="1"/>
          <p:nvPr>
            <p:ph idx="3" type="subTitle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Nous assurons la confidentialité des données grâce à des protocoles de sécurité avancés et un cryptage robuste pour protéger les informations des utilisateurs.</a:t>
            </a:r>
            <a:endParaRPr sz="1100"/>
          </a:p>
        </p:txBody>
      </p:sp>
      <p:sp>
        <p:nvSpPr>
          <p:cNvPr id="386" name="Google Shape;386;p32"/>
          <p:cNvSpPr txBox="1"/>
          <p:nvPr>
            <p:ph idx="6" type="subTitle"/>
          </p:nvPr>
        </p:nvSpPr>
        <p:spPr>
          <a:xfrm>
            <a:off x="6031075" y="1664100"/>
            <a:ext cx="16374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Sécurité Avancée</a:t>
            </a:r>
            <a:endParaRPr/>
          </a:p>
        </p:txBody>
      </p:sp>
      <p:cxnSp>
        <p:nvCxnSpPr>
          <p:cNvPr id="387" name="Google Shape;387;p32"/>
          <p:cNvCxnSpPr/>
          <p:nvPr/>
        </p:nvCxnSpPr>
        <p:spPr>
          <a:xfrm flipH="1">
            <a:off x="3260550" y="1426530"/>
            <a:ext cx="3000" cy="21660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2"/>
          <p:cNvCxnSpPr/>
          <p:nvPr/>
        </p:nvCxnSpPr>
        <p:spPr>
          <a:xfrm flipH="1">
            <a:off x="5876825" y="1426500"/>
            <a:ext cx="25200" cy="2136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2"/>
          <p:cNvSpPr txBox="1"/>
          <p:nvPr>
            <p:ph idx="1" type="subTitle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Notre solution automatise la détection des places libres grâce à des </a:t>
            </a:r>
            <a:r>
              <a:rPr lang="en" sz="1100"/>
              <a:t>fonctions</a:t>
            </a:r>
            <a:r>
              <a:rPr lang="en" sz="1100"/>
              <a:t> , éliminant les erreurs humaines et simplifiant la recherche de places pour les conducteurs.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Avantage</a:t>
            </a:r>
            <a:endParaRPr/>
          </a:p>
        </p:txBody>
      </p:sp>
      <p:sp>
        <p:nvSpPr>
          <p:cNvPr id="395" name="Google Shape;395;p33"/>
          <p:cNvSpPr txBox="1"/>
          <p:nvPr>
            <p:ph idx="4" type="subTitle"/>
          </p:nvPr>
        </p:nvSpPr>
        <p:spPr>
          <a:xfrm>
            <a:off x="653075" y="1461675"/>
            <a:ext cx="20841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Amélioration de l'efficacité opérationnelle grâce à l'automatisation.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6" name="Google Shape;396;p33"/>
          <p:cNvSpPr txBox="1"/>
          <p:nvPr>
            <p:ph idx="5" type="subTitle"/>
          </p:nvPr>
        </p:nvSpPr>
        <p:spPr>
          <a:xfrm>
            <a:off x="2931338" y="1654925"/>
            <a:ext cx="28107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Réduction de la frustration des utilisateurs grâce à une recherche simplifiée de places de stationnement.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7" name="Google Shape;397;p33"/>
          <p:cNvSpPr txBox="1"/>
          <p:nvPr>
            <p:ph idx="6" type="subTitle"/>
          </p:nvPr>
        </p:nvSpPr>
        <p:spPr>
          <a:xfrm>
            <a:off x="6153200" y="1624050"/>
            <a:ext cx="2552700" cy="18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Maximisation des revenus grâce à une meilleure gestion des espaces et à des options de réservation payantes.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98" name="Google Shape;398;p33"/>
          <p:cNvCxnSpPr/>
          <p:nvPr/>
        </p:nvCxnSpPr>
        <p:spPr>
          <a:xfrm>
            <a:off x="2740225" y="1645125"/>
            <a:ext cx="15000" cy="2036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3"/>
          <p:cNvCxnSpPr/>
          <p:nvPr/>
        </p:nvCxnSpPr>
        <p:spPr>
          <a:xfrm>
            <a:off x="5881025" y="1654925"/>
            <a:ext cx="9000" cy="1982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g Data Analytics Project Proposal by Slidesgo">
  <a:themeElements>
    <a:clrScheme name="Simple Light">
      <a:dk1>
        <a:srgbClr val="311B8E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1B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